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1" r:id="rId5"/>
    <p:sldId id="262" r:id="rId6"/>
    <p:sldId id="264" r:id="rId7"/>
    <p:sldId id="265" r:id="rId8"/>
    <p:sldId id="266" r:id="rId9"/>
    <p:sldId id="267" r:id="rId10"/>
    <p:sldId id="268" r:id="rId11"/>
    <p:sldId id="269" r:id="rId12"/>
    <p:sldId id="270" r:id="rId13"/>
    <p:sldId id="271" r:id="rId14"/>
    <p:sldId id="272" r:id="rId15"/>
    <p:sldId id="273" r:id="rId16"/>
    <p:sldId id="258" r:id="rId17"/>
    <p:sldId id="259" r:id="rId18"/>
    <p:sldId id="260"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3/03/2024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3/03/2024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3/03/2024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3/03/2024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3/03/2024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3/03/2024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990600"/>
            <a:ext cx="8382000" cy="5486400"/>
          </a:xfrm>
        </p:spPr>
        <p:txBody>
          <a:bodyPr/>
          <a:lstStyle/>
          <a:p>
            <a:r>
              <a:rPr lang="en-US" dirty="0" smtClean="0">
                <a:solidFill>
                  <a:schemeClr val="tx1"/>
                </a:solidFill>
              </a:rPr>
              <a:t>UNIT III	</a:t>
            </a:r>
          </a:p>
          <a:p>
            <a:pPr algn="l"/>
            <a:r>
              <a:rPr lang="en-US" dirty="0" smtClean="0">
                <a:solidFill>
                  <a:schemeClr val="tx1"/>
                </a:solidFill>
                <a:latin typeface="Times New Roman" pitchFamily="18" charset="0"/>
                <a:cs typeface="Times New Roman" pitchFamily="18" charset="0"/>
              </a:rPr>
              <a:t>Sensor and Interfacing: Introduction to sensors. Transducers, Classification, Roles of sensors in IOT, Various types of sensors, Design of sensors, sensor architecture, special requirements for IIOT sensors, Role of actuators, types of actuators. Hardwire the sensors with different </a:t>
            </a:r>
            <a:r>
              <a:rPr lang="en-US" dirty="0" smtClean="0">
                <a:solidFill>
                  <a:schemeClr val="tx1"/>
                </a:solidFill>
                <a:latin typeface="Times New Roman" pitchFamily="18" charset="0"/>
                <a:cs typeface="Times New Roman" pitchFamily="18" charset="0"/>
              </a:rPr>
              <a:t>protocols.</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dirty="0" smtClean="0"/>
              <a:t>A 3D gyroscope has three gyroscopic sensors mounted orthogonally.  </a:t>
            </a:r>
          </a:p>
          <a:p>
            <a:pPr fontAlgn="base"/>
            <a:r>
              <a:rPr lang="en-US" dirty="0" smtClean="0"/>
              <a:t>Accelerometers and gyroscopes are the sensors of choice for acquiring acceleration and rotational information in drones, cell phones, automobiles, </a:t>
            </a:r>
            <a:r>
              <a:rPr lang="en-US" dirty="0" err="1" smtClean="0"/>
              <a:t>aeroplanes</a:t>
            </a:r>
            <a:r>
              <a:rPr lang="en-US" dirty="0" smtClean="0"/>
              <a:t>, and mobile </a:t>
            </a:r>
            <a:r>
              <a:rPr lang="en-US" dirty="0" err="1" smtClean="0"/>
              <a:t>IoT</a:t>
            </a:r>
            <a:r>
              <a:rPr lang="en-US" dirty="0" smtClean="0"/>
              <a:t> devices. </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
            </a:r>
            <a:br>
              <a:rPr lang="en-US" b="1" dirty="0" smtClean="0"/>
            </a:br>
            <a:r>
              <a:rPr lang="en-US" b="1" dirty="0" smtClean="0"/>
              <a:t/>
            </a:r>
            <a:br>
              <a:rPr lang="en-US" b="1" dirty="0" smtClean="0"/>
            </a:br>
            <a:r>
              <a:rPr lang="en-US" b="1" dirty="0" smtClean="0"/>
              <a:t>Infrared Sensors</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fontAlgn="base"/>
            <a:r>
              <a:rPr lang="en-US" dirty="0" smtClean="0"/>
              <a:t>An Infrared Sensor is an electronic device,  which senses certain characteristics of its surroundings by emitting Infrared radiation. </a:t>
            </a:r>
          </a:p>
          <a:p>
            <a:pPr fontAlgn="base"/>
            <a:r>
              <a:rPr lang="en-US" dirty="0" smtClean="0"/>
              <a:t>Has the ability to measure the heat, emitted by an object and also measures the distance. </a:t>
            </a:r>
          </a:p>
          <a:p>
            <a:pPr fontAlgn="base"/>
            <a:r>
              <a:rPr lang="en-US" dirty="0" smtClean="0"/>
              <a:t>It implements in various applications. Its uses in Radiation thermometers depend on the material of the object.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fontAlgn="base"/>
            <a:r>
              <a:rPr lang="en-US" dirty="0" smtClean="0"/>
              <a:t>IR sensors also use in Flame monitors and moisture analysis. </a:t>
            </a:r>
          </a:p>
          <a:p>
            <a:pPr fontAlgn="base"/>
            <a:r>
              <a:rPr lang="en-US" dirty="0" smtClean="0"/>
              <a:t>IR sensors are used in gas analyzers which use absorption characteristics of gases in the IR region. </a:t>
            </a:r>
          </a:p>
          <a:p>
            <a:pPr fontAlgn="base"/>
            <a:r>
              <a:rPr lang="en-US" dirty="0" smtClean="0"/>
              <a:t>Two types of methods are used to measure the density of gas such as dispersive and </a:t>
            </a:r>
            <a:r>
              <a:rPr lang="en-US" dirty="0" err="1" smtClean="0"/>
              <a:t>nondispersive</a:t>
            </a:r>
            <a:r>
              <a:rPr lang="en-US" dirty="0" smtClean="0"/>
              <a:t>. </a:t>
            </a:r>
          </a:p>
          <a:p>
            <a:pPr fontAlgn="base"/>
            <a:r>
              <a:rPr lang="en-US" dirty="0" smtClean="0"/>
              <a:t>IR imaging devices are used for thermal imagers and also for night vision.</a:t>
            </a:r>
          </a:p>
          <a:p>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
            </a:r>
            <a:br>
              <a:rPr lang="en-US" b="1" dirty="0" smtClean="0"/>
            </a:br>
            <a:r>
              <a:rPr lang="en-US" b="1" dirty="0" smtClean="0"/>
              <a:t/>
            </a:r>
            <a:br>
              <a:rPr lang="en-US" b="1" dirty="0" smtClean="0"/>
            </a:br>
            <a:r>
              <a:rPr lang="en-US" b="1" dirty="0" smtClean="0"/>
              <a:t>Optical Sensors</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The Optical Sensors convert light rays into an electronic signal, it measures a physical quantity of light and transforms into a form which is readable, maybe digital form. </a:t>
            </a:r>
          </a:p>
          <a:p>
            <a:pPr fontAlgn="base"/>
            <a:r>
              <a:rPr lang="en-US" dirty="0" smtClean="0"/>
              <a:t>Detects the electromagnetic energy and sends the results to the units.</a:t>
            </a:r>
          </a:p>
          <a:p>
            <a:pPr fontAlgn="base"/>
            <a:r>
              <a:rPr lang="en-US" dirty="0" smtClean="0"/>
              <a:t> It involves no optical </a:t>
            </a:r>
            <a:r>
              <a:rPr lang="en-US" dirty="0" err="1" smtClean="0"/>
              <a:t>fibres</a:t>
            </a:r>
            <a:r>
              <a:rPr lang="en-US" dirty="0" smtClean="0"/>
              <a:t>. It is a great boon to the cameras on mobile phones. Also, it is used in mining, chemical factories, refineries, etc.</a:t>
            </a:r>
          </a:p>
          <a:p>
            <a:pPr fontAlgn="base"/>
            <a:r>
              <a:rPr lang="en-US" dirty="0" smtClean="0"/>
              <a:t> LASER and LED are the two different types of the light source.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fontAlgn="base"/>
            <a:r>
              <a:rPr lang="en-US" dirty="0" smtClean="0"/>
              <a:t>Optical sensors are integral parts of many common devices, including computers, copy machines (Xerox) and light fixtures that turn on automatically in the dark.</a:t>
            </a:r>
          </a:p>
          <a:p>
            <a:pPr fontAlgn="base"/>
            <a:r>
              <a:rPr lang="en-US" dirty="0" smtClean="0"/>
              <a:t> And some of the common applications include alarm systems, </a:t>
            </a:r>
            <a:r>
              <a:rPr lang="en-US" dirty="0" err="1" smtClean="0"/>
              <a:t>synchros</a:t>
            </a:r>
            <a:r>
              <a:rPr lang="en-US" dirty="0" smtClean="0"/>
              <a:t> for photographic flashes and systems that can detect the presence of objects.</a:t>
            </a:r>
          </a:p>
          <a:p>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
            </a:r>
            <a:br>
              <a:rPr lang="en-US" b="1" dirty="0" smtClean="0"/>
            </a:br>
            <a:r>
              <a:rPr lang="en-US" b="1" dirty="0" smtClean="0"/>
              <a:t/>
            </a:r>
            <a:br>
              <a:rPr lang="en-US" b="1" dirty="0" smtClean="0"/>
            </a:br>
            <a:r>
              <a:rPr lang="en-US" b="1" dirty="0" smtClean="0"/>
              <a:t>Gas Sensor</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A Gas Sensor or a Gas detector is a device that detects the gas in an area, which is very helpful in safety systems. It usually detects a gas leak in an area, that results sent to a control system or a microcontroller, that finally shuts down. it can detect combustible, flammable and toxic gases. </a:t>
            </a:r>
            <a:br>
              <a:rPr lang="en-US" dirty="0" smtClean="0"/>
            </a:b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Transducers</a:t>
            </a:r>
            <a:endParaRPr lang="en-US" dirty="0"/>
          </a:p>
        </p:txBody>
      </p:sp>
      <p:sp>
        <p:nvSpPr>
          <p:cNvPr id="3" name="Content Placeholder 2"/>
          <p:cNvSpPr>
            <a:spLocks noGrp="1"/>
          </p:cNvSpPr>
          <p:nvPr>
            <p:ph idx="1"/>
          </p:nvPr>
        </p:nvSpPr>
        <p:spPr/>
        <p:txBody>
          <a:bodyPr/>
          <a:lstStyle/>
          <a:p>
            <a:r>
              <a:rPr lang="en-US" dirty="0" smtClean="0"/>
              <a:t>A transducer is an electronic device that converts energy from one form to another. Common examples include microphones, loudspeakers, thermometers, position and pressure sensors, and antenna.</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Transducer - Definition, Parts, Types, Efficiency, Applications"/>
          <p:cNvPicPr>
            <a:picLocks noGrp="1"/>
          </p:cNvPicPr>
          <p:nvPr>
            <p:ph idx="1"/>
          </p:nvPr>
        </p:nvPicPr>
        <p:blipFill>
          <a:blip r:embed="rId2"/>
          <a:srcRect/>
          <a:stretch>
            <a:fillRect/>
          </a:stretch>
        </p:blipFill>
        <p:spPr bwMode="auto">
          <a:xfrm>
            <a:off x="1000125" y="2201069"/>
            <a:ext cx="7143750" cy="332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Difference Between Sensor and Transducer - Comparison Table"/>
          <p:cNvPicPr>
            <a:picLocks noGrp="1" noChangeAspect="1" noChangeArrowheads="1"/>
          </p:cNvPicPr>
          <p:nvPr>
            <p:ph idx="1"/>
          </p:nvPr>
        </p:nvPicPr>
        <p:blipFill>
          <a:blip r:embed="rId2"/>
          <a:srcRect/>
          <a:stretch>
            <a:fillRect/>
          </a:stretch>
        </p:blipFill>
        <p:spPr bwMode="auto">
          <a:xfrm>
            <a:off x="457200" y="1677194"/>
            <a:ext cx="8229600" cy="437197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Roles of sensors in IOT</a:t>
            </a:r>
            <a:endParaRPr lang="en-US" dirty="0"/>
          </a:p>
        </p:txBody>
      </p:sp>
      <p:sp>
        <p:nvSpPr>
          <p:cNvPr id="3" name="Content Placeholder 2"/>
          <p:cNvSpPr>
            <a:spLocks noGrp="1"/>
          </p:cNvSpPr>
          <p:nvPr>
            <p:ph idx="1"/>
          </p:nvPr>
        </p:nvSpPr>
        <p:spPr/>
        <p:txBody>
          <a:bodyPr/>
          <a:lstStyle/>
          <a:p>
            <a:r>
              <a:rPr lang="en-US" dirty="0" smtClean="0"/>
              <a:t>Internet-of-Things (</a:t>
            </a:r>
            <a:r>
              <a:rPr lang="en-US" dirty="0" err="1" smtClean="0"/>
              <a:t>IoT</a:t>
            </a:r>
            <a:r>
              <a:rPr lang="en-US" dirty="0" smtClean="0"/>
              <a:t>) is revolutionizing the way smart sensors are capable of sensing, diagnosing, deciding, and actuating in a communicative and collaborative way, leading society towards a digitalized new era.</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sensors</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smtClean="0"/>
              <a:t>Here is the list of Sensors  most commonly use in the </a:t>
            </a:r>
            <a:r>
              <a:rPr lang="en-US" dirty="0" err="1" smtClean="0"/>
              <a:t>IoT</a:t>
            </a:r>
            <a:r>
              <a:rPr lang="en-US" dirty="0" smtClean="0"/>
              <a:t> devices, </a:t>
            </a:r>
          </a:p>
          <a:p>
            <a:pPr fontAlgn="base">
              <a:buNone/>
            </a:pPr>
            <a:r>
              <a:rPr lang="en-US" dirty="0" smtClean="0"/>
              <a:t>Temperature Sensor</a:t>
            </a:r>
          </a:p>
          <a:p>
            <a:pPr fontAlgn="base">
              <a:buNone/>
            </a:pPr>
            <a:r>
              <a:rPr lang="en-US" dirty="0" smtClean="0"/>
              <a:t>Pressure Sensor</a:t>
            </a:r>
          </a:p>
          <a:p>
            <a:pPr fontAlgn="base">
              <a:buNone/>
            </a:pPr>
            <a:r>
              <a:rPr lang="en-US" dirty="0" smtClean="0"/>
              <a:t>Proximity Sensor</a:t>
            </a:r>
          </a:p>
          <a:p>
            <a:pPr fontAlgn="base">
              <a:buNone/>
            </a:pPr>
            <a:r>
              <a:rPr lang="en-US" dirty="0" smtClean="0"/>
              <a:t>Accelerometer and Gyroscope Sensor</a:t>
            </a:r>
          </a:p>
          <a:p>
            <a:pPr fontAlgn="base">
              <a:buNone/>
            </a:pPr>
            <a:r>
              <a:rPr lang="en-US" dirty="0" smtClean="0"/>
              <a:t>IR Sensor</a:t>
            </a:r>
          </a:p>
          <a:p>
            <a:pPr fontAlgn="base">
              <a:buNone/>
            </a:pPr>
            <a:r>
              <a:rPr lang="en-US" dirty="0" smtClean="0"/>
              <a:t>Optical Sensor</a:t>
            </a:r>
          </a:p>
          <a:p>
            <a:pPr fontAlgn="base">
              <a:buNone/>
            </a:pPr>
            <a:r>
              <a:rPr lang="en-US" dirty="0" smtClean="0"/>
              <a:t>Gas Sensor</a:t>
            </a:r>
          </a:p>
          <a:p>
            <a:pPr fontAlgn="base">
              <a:buNone/>
            </a:pPr>
            <a:r>
              <a:rPr lang="en-US" dirty="0" smtClean="0"/>
              <a:t>Smoke Sensor</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Various types of sensors</a:t>
            </a:r>
            <a:endParaRPr lang="en-US" dirty="0"/>
          </a:p>
        </p:txBody>
      </p:sp>
      <p:sp>
        <p:nvSpPr>
          <p:cNvPr id="3" name="Content Placeholder 2"/>
          <p:cNvSpPr>
            <a:spLocks noGrp="1"/>
          </p:cNvSpPr>
          <p:nvPr>
            <p:ph idx="1"/>
          </p:nvPr>
        </p:nvSpPr>
        <p:spPr/>
        <p:txBody>
          <a:bodyPr>
            <a:normAutofit lnSpcReduction="10000"/>
          </a:bodyPr>
          <a:lstStyle/>
          <a:p>
            <a:r>
              <a:rPr lang="en-US" dirty="0" smtClean="0"/>
              <a:t>Temperature Sensor.</a:t>
            </a:r>
          </a:p>
          <a:p>
            <a:r>
              <a:rPr lang="en-US" dirty="0" smtClean="0"/>
              <a:t>Proximity Sensor.</a:t>
            </a:r>
          </a:p>
          <a:p>
            <a:r>
              <a:rPr lang="en-US" dirty="0" smtClean="0"/>
              <a:t>Accelerometer.</a:t>
            </a:r>
          </a:p>
          <a:p>
            <a:r>
              <a:rPr lang="en-US" dirty="0" smtClean="0"/>
              <a:t>IR Sensor (Infrared Sensor)</a:t>
            </a:r>
          </a:p>
          <a:p>
            <a:r>
              <a:rPr lang="en-US" dirty="0" smtClean="0"/>
              <a:t>Pressure Sensor.</a:t>
            </a:r>
          </a:p>
          <a:p>
            <a:r>
              <a:rPr lang="en-US" dirty="0" smtClean="0"/>
              <a:t>Light Sensor.</a:t>
            </a:r>
          </a:p>
          <a:p>
            <a:r>
              <a:rPr lang="en-US" dirty="0" smtClean="0"/>
              <a:t>Ultrasonic Sensor.</a:t>
            </a:r>
          </a:p>
          <a:p>
            <a:r>
              <a:rPr lang="en-US" dirty="0" smtClean="0"/>
              <a:t>Smoke, Gas and Alcohol Sensor.</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Temperature Sensor</a:t>
            </a:r>
            <a:endParaRPr lang="en-US" dirty="0"/>
          </a:p>
        </p:txBody>
      </p:sp>
      <p:sp>
        <p:nvSpPr>
          <p:cNvPr id="3" name="Content Placeholder 2"/>
          <p:cNvSpPr>
            <a:spLocks noGrp="1"/>
          </p:cNvSpPr>
          <p:nvPr>
            <p:ph idx="1"/>
          </p:nvPr>
        </p:nvSpPr>
        <p:spPr/>
        <p:txBody>
          <a:bodyPr>
            <a:normAutofit/>
          </a:bodyPr>
          <a:lstStyle/>
          <a:p>
            <a:r>
              <a:rPr lang="en-US" dirty="0" smtClean="0"/>
              <a:t>A Temperature Sensor senses and measures the temperature and converts it into an electrical signal.</a:t>
            </a:r>
          </a:p>
          <a:p>
            <a:r>
              <a:rPr lang="en-US" dirty="0" smtClean="0"/>
              <a:t> They have a major role in Environment, Agriculture and Industries. For example, these sensors can detect the temperature of the soil, which is more helpful in the production of crops.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There are many types of temperature sensors and the common use are NTC </a:t>
            </a:r>
            <a:r>
              <a:rPr lang="en-US" dirty="0" err="1" smtClean="0"/>
              <a:t>thermistor</a:t>
            </a:r>
            <a:r>
              <a:rPr lang="en-US" dirty="0" smtClean="0"/>
              <a:t>, Resistance Temperature Detectors RTDs, Thermocouples and Thermopiles.</a:t>
            </a:r>
          </a:p>
          <a:p>
            <a:r>
              <a:rPr lang="en-US" dirty="0" smtClean="0"/>
              <a:t> They are efficient, easy to install and reliable that responds to human activity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fontAlgn="base"/>
            <a:r>
              <a:rPr lang="en-US" dirty="0" smtClean="0"/>
              <a:t/>
            </a:r>
            <a:br>
              <a:rPr lang="en-US" dirty="0" smtClean="0"/>
            </a:br>
            <a:r>
              <a:rPr lang="en-US" b="1" dirty="0" smtClean="0"/>
              <a:t>Pressure Sensor</a:t>
            </a:r>
            <a:br>
              <a:rPr lang="en-US" b="1" dirty="0" smtClean="0"/>
            </a:br>
            <a:endParaRPr lang="en-US" dirty="0"/>
          </a:p>
        </p:txBody>
      </p:sp>
      <p:sp>
        <p:nvSpPr>
          <p:cNvPr id="3" name="Content Placeholder 2"/>
          <p:cNvSpPr>
            <a:spLocks noGrp="1"/>
          </p:cNvSpPr>
          <p:nvPr>
            <p:ph idx="1"/>
          </p:nvPr>
        </p:nvSpPr>
        <p:spPr/>
        <p:txBody>
          <a:bodyPr>
            <a:normAutofit/>
          </a:bodyPr>
          <a:lstStyle/>
          <a:p>
            <a:pPr fontAlgn="base"/>
            <a:r>
              <a:rPr lang="en-US" dirty="0" smtClean="0"/>
              <a:t>A pressure sensor senses the pressure applied </a:t>
            </a:r>
            <a:r>
              <a:rPr lang="en-US" dirty="0" err="1" smtClean="0"/>
              <a:t>ie</a:t>
            </a:r>
            <a:r>
              <a:rPr lang="en-US" dirty="0" smtClean="0"/>
              <a:t>, force per unit area, and it converts into an electrical signal.</a:t>
            </a:r>
          </a:p>
          <a:p>
            <a:pPr fontAlgn="base"/>
            <a:r>
              <a:rPr lang="en-US" dirty="0" smtClean="0"/>
              <a:t> It has high importance in weather forecasting. There are various Pressure sensors available in the market for many purposes.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fontAlgn="base"/>
            <a:r>
              <a:rPr lang="en-US" dirty="0" smtClean="0"/>
              <a:t>For example, if there are any water leaks in the residential or commercial areas, a pressure sensor needs to be installed to check if there are any leaks and measures the pressure.</a:t>
            </a:r>
          </a:p>
          <a:p>
            <a:pPr fontAlgn="base"/>
            <a:r>
              <a:rPr lang="en-US" dirty="0" smtClean="0"/>
              <a:t> Another </a:t>
            </a:r>
            <a:r>
              <a:rPr lang="en-US" dirty="0" err="1" smtClean="0"/>
              <a:t>eg</a:t>
            </a:r>
            <a:r>
              <a:rPr lang="en-US" dirty="0" smtClean="0"/>
              <a:t>, all the </a:t>
            </a:r>
            <a:r>
              <a:rPr lang="en-US" dirty="0" err="1" smtClean="0"/>
              <a:t>smartphones</a:t>
            </a:r>
            <a:r>
              <a:rPr lang="en-US" dirty="0" smtClean="0"/>
              <a:t>, </a:t>
            </a:r>
            <a:r>
              <a:rPr lang="en-US" dirty="0" err="1" smtClean="0"/>
              <a:t>wearables</a:t>
            </a:r>
            <a:r>
              <a:rPr lang="en-US" dirty="0" smtClean="0"/>
              <a:t> have these barometric pressure sensors integrated into them. </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
            </a:r>
            <a:br>
              <a:rPr lang="en-US" b="1" dirty="0" smtClean="0"/>
            </a:br>
            <a:r>
              <a:rPr lang="en-US" b="1" dirty="0" smtClean="0"/>
              <a:t/>
            </a:r>
            <a:br>
              <a:rPr lang="en-US" b="1" dirty="0" smtClean="0"/>
            </a:br>
            <a:r>
              <a:rPr lang="en-US" b="1" dirty="0" smtClean="0"/>
              <a:t>Proximity Sensor</a:t>
            </a:r>
            <a:br>
              <a:rPr lang="en-US" b="1" dirty="0" smtClean="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A proximity sensor is a sensor able to detect the presence of nearby objects without any physical contact. </a:t>
            </a:r>
          </a:p>
          <a:p>
            <a:r>
              <a:rPr lang="en-US" dirty="0" smtClean="0"/>
              <a:t>A proximity sensor often emits an electromagnetic field or a beam of electromagnetic radiation and looks for changes in the field or return signal.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 most common application of this sensor is used in cars. While you are taking the reverse, it detects the objects or obstacles and you will be alarmed. </a:t>
            </a:r>
          </a:p>
          <a:p>
            <a:r>
              <a:rPr lang="en-US" dirty="0" smtClean="0"/>
              <a:t>Also, it is used in retails, museums, parking in airports, malls, etc.</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base"/>
            <a:r>
              <a:rPr lang="en-US" b="1" dirty="0" smtClean="0"/>
              <a:t>Accelerometer and Gyroscope Sensor</a:t>
            </a:r>
            <a:endParaRPr lang="en-US" b="1" dirty="0"/>
          </a:p>
        </p:txBody>
      </p:sp>
      <p:sp>
        <p:nvSpPr>
          <p:cNvPr id="3" name="Content Placeholder 2"/>
          <p:cNvSpPr>
            <a:spLocks noGrp="1"/>
          </p:cNvSpPr>
          <p:nvPr>
            <p:ph idx="1"/>
          </p:nvPr>
        </p:nvSpPr>
        <p:spPr/>
        <p:txBody>
          <a:bodyPr>
            <a:normAutofit fontScale="92500" lnSpcReduction="20000"/>
          </a:bodyPr>
          <a:lstStyle/>
          <a:p>
            <a:pPr fontAlgn="base"/>
            <a:r>
              <a:rPr lang="en-US" dirty="0" smtClean="0"/>
              <a:t>The difference between Accelerometer and the gyroscope is </a:t>
            </a:r>
            <a:r>
              <a:rPr lang="en-US" b="1" dirty="0" smtClean="0"/>
              <a:t>accelerometer measures linear acceleration</a:t>
            </a:r>
            <a:r>
              <a:rPr lang="en-US" dirty="0" smtClean="0"/>
              <a:t> based on vibration whereas, the </a:t>
            </a:r>
            <a:r>
              <a:rPr lang="en-US" b="1" dirty="0" smtClean="0"/>
              <a:t>gyroscope</a:t>
            </a:r>
            <a:r>
              <a:rPr lang="en-US" dirty="0" smtClean="0"/>
              <a:t> </a:t>
            </a:r>
            <a:r>
              <a:rPr lang="en-US" b="1" dirty="0" smtClean="0"/>
              <a:t>intended to determine an angular position</a:t>
            </a:r>
            <a:r>
              <a:rPr lang="en-US" dirty="0" smtClean="0"/>
              <a:t> based on the principle of the rigidity of space.</a:t>
            </a:r>
          </a:p>
          <a:p>
            <a:pPr fontAlgn="base"/>
            <a:r>
              <a:rPr lang="en-US" dirty="0" smtClean="0"/>
              <a:t> Accelerometers in mobile phones detect the orientation of the phone.</a:t>
            </a:r>
          </a:p>
          <a:p>
            <a:pPr fontAlgn="base"/>
            <a:r>
              <a:rPr lang="en-US" dirty="0" smtClean="0"/>
              <a:t> The gyroscope, adds an additional dimension to the information supplied by the accelerometer by tracking rotation or twist. </a:t>
            </a:r>
          </a:p>
          <a:p>
            <a:pPr fontAlgn="base"/>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567</Words>
  <Application>Microsoft Office PowerPoint</Application>
  <PresentationFormat>On-screen Show (4:3)</PresentationFormat>
  <Paragraphs>66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Introduction to sensors</vt:lpstr>
      <vt:lpstr>Temperature Sensor</vt:lpstr>
      <vt:lpstr>Slide 4</vt:lpstr>
      <vt:lpstr> Pressure Sensor </vt:lpstr>
      <vt:lpstr>Slide 6</vt:lpstr>
      <vt:lpstr>  Proximity Sensor  </vt:lpstr>
      <vt:lpstr>Slide 8</vt:lpstr>
      <vt:lpstr>Accelerometer and Gyroscope Sensor</vt:lpstr>
      <vt:lpstr>Slide 10</vt:lpstr>
      <vt:lpstr>  Infrared Sensors  </vt:lpstr>
      <vt:lpstr>Slide 12</vt:lpstr>
      <vt:lpstr>  Optical Sensors  </vt:lpstr>
      <vt:lpstr>Slide 14</vt:lpstr>
      <vt:lpstr>  Gas Sensor  </vt:lpstr>
      <vt:lpstr>Transducers</vt:lpstr>
      <vt:lpstr>Slide 17</vt:lpstr>
      <vt:lpstr>Slide 18</vt:lpstr>
      <vt:lpstr>Roles of sensors in IOT</vt:lpstr>
      <vt:lpstr>Various types of sensors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RAJU</dc:creator>
  <cp:lastModifiedBy>Windows User</cp:lastModifiedBy>
  <cp:revision>29</cp:revision>
  <dcterms:created xsi:type="dcterms:W3CDTF">2006-08-16T00:00:00Z</dcterms:created>
  <dcterms:modified xsi:type="dcterms:W3CDTF">2024-03-03T17:24:21Z</dcterms:modified>
</cp:coreProperties>
</file>